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60" r:id="rId2"/>
    <p:sldId id="473" r:id="rId3"/>
    <p:sldId id="474" r:id="rId4"/>
    <p:sldId id="477" r:id="rId5"/>
    <p:sldId id="478" r:id="rId6"/>
  </p:sldIdLst>
  <p:sldSz cx="9144000" cy="5143500" type="screen16x9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79" userDrawn="1">
          <p15:clr>
            <a:srgbClr val="A4A3A4"/>
          </p15:clr>
        </p15:guide>
        <p15:guide id="3" orient="horz" pos="21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1612"/>
    <a:srgbClr val="B3EBFF"/>
    <a:srgbClr val="595959"/>
    <a:srgbClr val="404040"/>
    <a:srgbClr val="1C1A1C"/>
    <a:srgbClr val="2B2B2B"/>
    <a:srgbClr val="343434"/>
    <a:srgbClr val="464441"/>
    <a:srgbClr val="C00000"/>
    <a:srgbClr val="49BA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5" autoAdjust="0"/>
    <p:restoredTop sz="94660" autoAdjust="0"/>
  </p:normalViewPr>
  <p:slideViewPr>
    <p:cSldViewPr>
      <p:cViewPr varScale="1">
        <p:scale>
          <a:sx n="113" d="100"/>
          <a:sy n="113" d="100"/>
        </p:scale>
        <p:origin x="758" y="96"/>
      </p:cViewPr>
      <p:guideLst>
        <p:guide pos="3379"/>
        <p:guide orient="horz" pos="21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401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236296" y="4803998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3179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6"/>
            <a:ext cx="9144000" cy="51435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-1406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62" r:id="rId5"/>
    <p:sldLayoutId id="2147483655" r:id="rId6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E24678-7D81-4F42-8C63-8093446BD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556" y="-221784"/>
            <a:ext cx="7992888" cy="5587068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833CE985-00CD-4536-AA1B-CDBE74BCD38C}"/>
              </a:ext>
            </a:extLst>
          </p:cNvPr>
          <p:cNvSpPr/>
          <p:nvPr/>
        </p:nvSpPr>
        <p:spPr>
          <a:xfrm>
            <a:off x="2339752" y="339502"/>
            <a:ext cx="4464496" cy="4308698"/>
          </a:xfrm>
          <a:prstGeom prst="ellipse">
            <a:avLst/>
          </a:prstGeom>
          <a:noFill/>
          <a:ln w="57150">
            <a:solidFill>
              <a:srgbClr val="2E16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71">
            <a:extLst>
              <a:ext uri="{FF2B5EF4-FFF2-40B4-BE49-F238E27FC236}">
                <a16:creationId xmlns:a16="http://schemas.microsoft.com/office/drawing/2014/main" id="{01FED008-D794-40F9-8E49-41E99B6D6694}"/>
              </a:ext>
            </a:extLst>
          </p:cNvPr>
          <p:cNvSpPr txBox="1"/>
          <p:nvPr/>
        </p:nvSpPr>
        <p:spPr>
          <a:xfrm>
            <a:off x="2555776" y="1675010"/>
            <a:ext cx="4032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TW" altLang="en-US" sz="3200" b="1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訊號與系統期末報告</a:t>
            </a:r>
            <a:endParaRPr lang="en-US" altLang="zh-TW" sz="3200" b="1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  <a:p>
            <a:pPr algn="ctr">
              <a:defRPr/>
            </a:pPr>
            <a:r>
              <a:rPr lang="zh-TW" altLang="en-US" sz="3200" b="1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聲音分析</a:t>
            </a:r>
            <a:endParaRPr lang="zh-CN" altLang="en-US" sz="3200" b="1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211960" y="3030054"/>
            <a:ext cx="72008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71">
            <a:extLst>
              <a:ext uri="{FF2B5EF4-FFF2-40B4-BE49-F238E27FC236}">
                <a16:creationId xmlns:a16="http://schemas.microsoft.com/office/drawing/2014/main" id="{CA28C39D-0E0D-4EC1-8DEA-0FA48C5479C9}"/>
              </a:ext>
            </a:extLst>
          </p:cNvPr>
          <p:cNvSpPr txBox="1"/>
          <p:nvPr/>
        </p:nvSpPr>
        <p:spPr>
          <a:xfrm>
            <a:off x="3239852" y="3100049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B0843042</a:t>
            </a:r>
            <a:r>
              <a:rPr lang="zh-TW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黃子庭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0722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图片 137">
            <a:extLst>
              <a:ext uri="{FF2B5EF4-FFF2-40B4-BE49-F238E27FC236}">
                <a16:creationId xmlns:a16="http://schemas.microsoft.com/office/drawing/2014/main" id="{D17CA6A0-53A7-4AEB-9F1B-6A2B69D6AC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691" y="-55586"/>
            <a:ext cx="3405940" cy="1099540"/>
          </a:xfrm>
          <a:prstGeom prst="rect">
            <a:avLst/>
          </a:prstGeom>
        </p:spPr>
      </p:pic>
      <p:sp>
        <p:nvSpPr>
          <p:cNvPr id="136" name="TextBox 11"/>
          <p:cNvSpPr txBox="1"/>
          <p:nvPr/>
        </p:nvSpPr>
        <p:spPr>
          <a:xfrm>
            <a:off x="517097" y="290597"/>
            <a:ext cx="2222110" cy="360112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Impact" panose="020B0806030902050204" pitchFamily="34" charset="0"/>
              </a:rPr>
              <a:t>單聲道和雙聲道</a:t>
            </a:r>
            <a:endParaRPr lang="en-US" altLang="zh-CN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5" name="Title 1">
            <a:extLst>
              <a:ext uri="{FF2B5EF4-FFF2-40B4-BE49-F238E27FC236}">
                <a16:creationId xmlns:a16="http://schemas.microsoft.com/office/drawing/2014/main" id="{4EC6771F-D289-9738-6F68-0E8F3B18F1EA}"/>
              </a:ext>
            </a:extLst>
          </p:cNvPr>
          <p:cNvSpPr txBox="1">
            <a:spLocks/>
          </p:cNvSpPr>
          <p:nvPr/>
        </p:nvSpPr>
        <p:spPr>
          <a:xfrm>
            <a:off x="418469" y="878676"/>
            <a:ext cx="4290896" cy="334185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zh-TW" altLang="en-US" sz="1800" b="1" dirty="0">
                <a:solidFill>
                  <a:schemeClr val="tx1"/>
                </a:solidFill>
                <a:latin typeface="+mn-ea"/>
                <a:ea typeface="+mn-ea"/>
              </a:rPr>
              <a:t>單聲道</a:t>
            </a:r>
            <a:endParaRPr lang="en-US" altLang="zh-TW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TW" altLang="en-US" sz="14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指只有一個聲音的通道</a:t>
            </a:r>
            <a:endParaRPr lang="en-US" altLang="zh-TW" sz="1400" b="0" i="0" dirty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TW" altLang="en-US" sz="14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只能感受到聲音、音樂的前後位置及音色、音量的大小，不能感受到聲音從左到右等橫向的移動</a:t>
            </a:r>
            <a:endParaRPr lang="en-US" altLang="zh-TW" sz="1400" b="0" i="0" dirty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TW" altLang="en-US" sz="14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單聲道伴音品質欠佳</a:t>
            </a:r>
            <a:endParaRPr lang="en-US" altLang="zh-TW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39" name="Title 1">
            <a:extLst>
              <a:ext uri="{FF2B5EF4-FFF2-40B4-BE49-F238E27FC236}">
                <a16:creationId xmlns:a16="http://schemas.microsoft.com/office/drawing/2014/main" id="{50D5539A-C9B6-D3E1-6459-784D24A8FF4D}"/>
              </a:ext>
            </a:extLst>
          </p:cNvPr>
          <p:cNvSpPr txBox="1">
            <a:spLocks/>
          </p:cNvSpPr>
          <p:nvPr/>
        </p:nvSpPr>
        <p:spPr>
          <a:xfrm>
            <a:off x="4716016" y="1043954"/>
            <a:ext cx="3818722" cy="2261733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zh-TW" altLang="en-US" sz="1800" b="1" dirty="0">
                <a:solidFill>
                  <a:schemeClr val="tx1"/>
                </a:solidFill>
                <a:latin typeface="+mn-ea"/>
                <a:ea typeface="+mn-ea"/>
              </a:rPr>
              <a:t>雙聲道</a:t>
            </a:r>
            <a:endParaRPr lang="en-US" altLang="zh-TW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TW" altLang="en-US" sz="14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有兩個聲音的通道</a:t>
            </a:r>
            <a:endParaRPr lang="en-US" altLang="zh-TW" sz="1400" b="0" i="0" dirty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TW" altLang="en-US" sz="14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實現立體聲的原理</a:t>
            </a:r>
            <a:endParaRPr lang="en-GB" altLang="zh-TW" sz="18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ea"/>
              <a:ea typeface="+mj-ea"/>
              <a:cs typeface="+mn-ea"/>
              <a:sym typeface="+mn-lt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TW" altLang="en-US" sz="14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兩個聲道訊號在相位上有所差別</a:t>
            </a:r>
            <a:endParaRPr lang="en-US" altLang="zh-TW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8505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图片 137">
            <a:extLst>
              <a:ext uri="{FF2B5EF4-FFF2-40B4-BE49-F238E27FC236}">
                <a16:creationId xmlns:a16="http://schemas.microsoft.com/office/drawing/2014/main" id="{D17CA6A0-53A7-4AEB-9F1B-6A2B69D6ACF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691" y="-55586"/>
            <a:ext cx="3405940" cy="1099540"/>
          </a:xfrm>
          <a:prstGeom prst="rect">
            <a:avLst/>
          </a:prstGeom>
        </p:spPr>
      </p:pic>
      <p:sp>
        <p:nvSpPr>
          <p:cNvPr id="136" name="TextBox 11"/>
          <p:cNvSpPr txBox="1"/>
          <p:nvPr/>
        </p:nvSpPr>
        <p:spPr>
          <a:xfrm>
            <a:off x="517097" y="290597"/>
            <a:ext cx="2222110" cy="360112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Impact" panose="020B0806030902050204" pitchFamily="34" charset="0"/>
              </a:rPr>
              <a:t>鋼琴音頻分析</a:t>
            </a:r>
            <a:endParaRPr lang="en-US" altLang="zh-CN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5" name="Title 1">
            <a:extLst>
              <a:ext uri="{FF2B5EF4-FFF2-40B4-BE49-F238E27FC236}">
                <a16:creationId xmlns:a16="http://schemas.microsoft.com/office/drawing/2014/main" id="{4EC6771F-D289-9738-6F68-0E8F3B18F1EA}"/>
              </a:ext>
            </a:extLst>
          </p:cNvPr>
          <p:cNvSpPr txBox="1">
            <a:spLocks/>
          </p:cNvSpPr>
          <p:nvPr/>
        </p:nvSpPr>
        <p:spPr>
          <a:xfrm>
            <a:off x="563180" y="1563638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2" name="piano">
            <a:hlinkClick r:id="" action="ppaction://media"/>
            <a:extLst>
              <a:ext uri="{FF2B5EF4-FFF2-40B4-BE49-F238E27FC236}">
                <a16:creationId xmlns:a16="http://schemas.microsoft.com/office/drawing/2014/main" id="{5AF051A5-5619-5307-5D4D-9A0426D7B4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4995" y="226971"/>
            <a:ext cx="487363" cy="48736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BEEB2D4-78D6-2E7B-09F8-9A52839945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23341"/>
            <a:ext cx="3267694" cy="229639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A3609B5-CD02-D953-F833-C8E0B7888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949" y="1323341"/>
            <a:ext cx="3863675" cy="2568163"/>
          </a:xfrm>
          <a:prstGeom prst="rect">
            <a:avLst/>
          </a:prstGeom>
        </p:spPr>
      </p:pic>
      <p:sp>
        <p:nvSpPr>
          <p:cNvPr id="10" name="ïšḻïďê-Rectangle 15">
            <a:extLst>
              <a:ext uri="{FF2B5EF4-FFF2-40B4-BE49-F238E27FC236}">
                <a16:creationId xmlns:a16="http://schemas.microsoft.com/office/drawing/2014/main" id="{32AE04A7-402C-ED0D-3B90-E2C05D128716}"/>
              </a:ext>
            </a:extLst>
          </p:cNvPr>
          <p:cNvSpPr>
            <a:spLocks/>
          </p:cNvSpPr>
          <p:nvPr/>
        </p:nvSpPr>
        <p:spPr bwMode="auto">
          <a:xfrm>
            <a:off x="517096" y="4011910"/>
            <a:ext cx="513502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tIns="0" rIns="144000" bIns="0" anchor="t" anchorCtr="0">
            <a:normAutofit/>
          </a:bodyPr>
          <a:lstStyle/>
          <a:p>
            <a:pPr lvl="0">
              <a:lnSpc>
                <a:spcPct val="150000"/>
              </a:lnSpc>
              <a:defRPr sz="1800"/>
            </a:pPr>
            <a:r>
              <a:rPr lang="zh-TW" altLang="en-US" sz="1000" dirty="0">
                <a:cs typeface="+mn-ea"/>
                <a:sym typeface="+mn-lt"/>
              </a:rPr>
              <a:t>由音頻中可以清楚聽到鋼琴的高低音變換</a:t>
            </a:r>
            <a:r>
              <a:rPr lang="zh-TW" altLang="en-US" sz="1000" b="0" i="0" dirty="0">
                <a:effectLst/>
                <a:latin typeface="arial" panose="020B0604020202020204" pitchFamily="34" charset="0"/>
              </a:rPr>
              <a:t>，可以清楚感受到雙聲道的存在</a:t>
            </a:r>
            <a:endParaRPr lang="en-US" altLang="zh-TW" sz="1000" b="0" i="0" dirty="0">
              <a:effectLst/>
              <a:latin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 sz="1800"/>
            </a:pPr>
            <a:r>
              <a:rPr lang="zh-TW" altLang="en-US" sz="1000" dirty="0">
                <a:latin typeface="arial" panose="020B0604020202020204" pitchFamily="34" charset="0"/>
                <a:cs typeface="+mn-ea"/>
                <a:sym typeface="+mn-lt"/>
              </a:rPr>
              <a:t>由兩張圖表可看出雙聲道的左右聲道的分別</a:t>
            </a:r>
            <a:r>
              <a:rPr lang="en-US" altLang="zh-TW" sz="1000" dirty="0">
                <a:latin typeface="arial" panose="020B0604020202020204" pitchFamily="34" charset="0"/>
                <a:cs typeface="+mn-ea"/>
                <a:sym typeface="+mn-lt"/>
              </a:rPr>
              <a:t>(</a:t>
            </a:r>
            <a:r>
              <a:rPr lang="zh-TW" altLang="en-US" sz="1000" dirty="0">
                <a:latin typeface="arial" panose="020B0604020202020204" pitchFamily="34" charset="0"/>
                <a:cs typeface="+mn-ea"/>
                <a:sym typeface="+mn-lt"/>
              </a:rPr>
              <a:t>左圖</a:t>
            </a:r>
            <a:r>
              <a:rPr lang="en-US" altLang="zh-TW" sz="1000" dirty="0">
                <a:latin typeface="arial" panose="020B0604020202020204" pitchFamily="34" charset="0"/>
                <a:cs typeface="+mn-ea"/>
                <a:sym typeface="+mn-lt"/>
              </a:rPr>
              <a:t>)</a:t>
            </a:r>
            <a:r>
              <a:rPr lang="zh-TW" altLang="en-US" sz="1000" b="0" i="0" dirty="0">
                <a:effectLst/>
                <a:latin typeface="arial" panose="020B0604020202020204" pitchFamily="34" charset="0"/>
              </a:rPr>
              <a:t>，雖然大致上並無太大明顯的區別，</a:t>
            </a:r>
            <a:r>
              <a:rPr lang="zh-TW" altLang="en-US" sz="1000" dirty="0">
                <a:latin typeface="arial" panose="020B0604020202020204" pitchFamily="34" charset="0"/>
              </a:rPr>
              <a:t>但經過傅立葉轉換後的頻譜圖</a:t>
            </a:r>
            <a:r>
              <a:rPr lang="en-US" altLang="zh-TW" sz="1000" dirty="0">
                <a:latin typeface="arial" panose="020B0604020202020204" pitchFamily="34" charset="0"/>
              </a:rPr>
              <a:t>(</a:t>
            </a:r>
            <a:r>
              <a:rPr lang="zh-TW" altLang="en-US" sz="1000" dirty="0">
                <a:latin typeface="arial" panose="020B0604020202020204" pitchFamily="34" charset="0"/>
              </a:rPr>
              <a:t>右圖</a:t>
            </a:r>
            <a:r>
              <a:rPr lang="en-US" altLang="zh-TW" sz="1000" dirty="0">
                <a:latin typeface="arial" panose="020B0604020202020204" pitchFamily="34" charset="0"/>
              </a:rPr>
              <a:t>)</a:t>
            </a:r>
            <a:r>
              <a:rPr lang="zh-TW" altLang="en-US" sz="1000" dirty="0">
                <a:latin typeface="arial" panose="020B0604020202020204" pitchFamily="34" charset="0"/>
              </a:rPr>
              <a:t>即可清楚看出兩聲道的不同</a:t>
            </a:r>
            <a:endParaRPr lang="zh-CN" altLang="en-US" sz="1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0674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图片 137">
            <a:extLst>
              <a:ext uri="{FF2B5EF4-FFF2-40B4-BE49-F238E27FC236}">
                <a16:creationId xmlns:a16="http://schemas.microsoft.com/office/drawing/2014/main" id="{D17CA6A0-53A7-4AEB-9F1B-6A2B69D6ACF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691" y="-55586"/>
            <a:ext cx="3405940" cy="1099540"/>
          </a:xfrm>
          <a:prstGeom prst="rect">
            <a:avLst/>
          </a:prstGeom>
        </p:spPr>
      </p:pic>
      <p:sp>
        <p:nvSpPr>
          <p:cNvPr id="136" name="TextBox 11"/>
          <p:cNvSpPr txBox="1"/>
          <p:nvPr/>
        </p:nvSpPr>
        <p:spPr>
          <a:xfrm>
            <a:off x="517097" y="290597"/>
            <a:ext cx="2222110" cy="360112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Impact" panose="020B0806030902050204" pitchFamily="34" charset="0"/>
              </a:rPr>
              <a:t>薩克斯風音頻分析</a:t>
            </a:r>
            <a:endParaRPr lang="en-US" altLang="zh-CN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5" name="Title 1">
            <a:extLst>
              <a:ext uri="{FF2B5EF4-FFF2-40B4-BE49-F238E27FC236}">
                <a16:creationId xmlns:a16="http://schemas.microsoft.com/office/drawing/2014/main" id="{4EC6771F-D289-9738-6F68-0E8F3B18F1EA}"/>
              </a:ext>
            </a:extLst>
          </p:cNvPr>
          <p:cNvSpPr txBox="1">
            <a:spLocks/>
          </p:cNvSpPr>
          <p:nvPr/>
        </p:nvSpPr>
        <p:spPr>
          <a:xfrm>
            <a:off x="563180" y="1563638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2" name="saxophone">
            <a:hlinkClick r:id="" action="ppaction://media"/>
            <a:extLst>
              <a:ext uri="{FF2B5EF4-FFF2-40B4-BE49-F238E27FC236}">
                <a16:creationId xmlns:a16="http://schemas.microsoft.com/office/drawing/2014/main" id="{355E4713-FB20-2B78-9AB0-72F418A906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34094" y="226971"/>
            <a:ext cx="487363" cy="48736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8D91970-51EF-E436-1606-EAB6078EE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80" y="1230514"/>
            <a:ext cx="3596952" cy="268247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F4F095A-0AF3-3EEC-7F65-0B2E3205B1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310530"/>
            <a:ext cx="3787468" cy="2522439"/>
          </a:xfrm>
          <a:prstGeom prst="rect">
            <a:avLst/>
          </a:prstGeom>
        </p:spPr>
      </p:pic>
      <p:sp>
        <p:nvSpPr>
          <p:cNvPr id="10" name="ïšḻïďê-Rectangle 15">
            <a:extLst>
              <a:ext uri="{FF2B5EF4-FFF2-40B4-BE49-F238E27FC236}">
                <a16:creationId xmlns:a16="http://schemas.microsoft.com/office/drawing/2014/main" id="{0531A093-3CE4-5846-8C3A-B5441B55FDE4}"/>
              </a:ext>
            </a:extLst>
          </p:cNvPr>
          <p:cNvSpPr>
            <a:spLocks/>
          </p:cNvSpPr>
          <p:nvPr/>
        </p:nvSpPr>
        <p:spPr bwMode="auto">
          <a:xfrm>
            <a:off x="517096" y="4011909"/>
            <a:ext cx="5855104" cy="904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tIns="0" rIns="144000" bIns="0" anchor="t" anchorCtr="0">
            <a:normAutofit/>
          </a:bodyPr>
          <a:lstStyle/>
          <a:p>
            <a:pPr lvl="0">
              <a:lnSpc>
                <a:spcPct val="150000"/>
              </a:lnSpc>
              <a:defRPr sz="1800"/>
            </a:pPr>
            <a:r>
              <a:rPr lang="zh-TW" altLang="en-US" sz="1000" dirty="0">
                <a:cs typeface="+mn-ea"/>
                <a:sym typeface="+mn-lt"/>
              </a:rPr>
              <a:t>由音頻中雖然僅聽到薩可斯風的獨奏</a:t>
            </a:r>
            <a:r>
              <a:rPr lang="zh-TW" altLang="en-US" sz="1000" b="0" i="0" dirty="0">
                <a:effectLst/>
                <a:latin typeface="arial" panose="020B0604020202020204" pitchFamily="34" charset="0"/>
              </a:rPr>
              <a:t>，並不像前面鋼琴音頻中清楚感受到雙聲道的存在</a:t>
            </a:r>
            <a:endParaRPr lang="en-US" altLang="zh-TW" sz="1000" b="0" i="0" dirty="0">
              <a:effectLst/>
              <a:latin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 sz="1800"/>
            </a:pPr>
            <a:r>
              <a:rPr lang="zh-TW" altLang="en-US" sz="1000" dirty="0">
                <a:latin typeface="arial" panose="020B0604020202020204" pitchFamily="34" charset="0"/>
                <a:cs typeface="+mn-ea"/>
                <a:sym typeface="+mn-lt"/>
              </a:rPr>
              <a:t>但由兩張圖表可看出雙聲道的左右聲道的分別</a:t>
            </a:r>
            <a:r>
              <a:rPr lang="en-US" altLang="zh-TW" sz="1000" dirty="0">
                <a:latin typeface="arial" panose="020B0604020202020204" pitchFamily="34" charset="0"/>
                <a:cs typeface="+mn-ea"/>
                <a:sym typeface="+mn-lt"/>
              </a:rPr>
              <a:t>(</a:t>
            </a:r>
            <a:r>
              <a:rPr lang="zh-TW" altLang="en-US" sz="1000" dirty="0">
                <a:latin typeface="arial" panose="020B0604020202020204" pitchFamily="34" charset="0"/>
                <a:cs typeface="+mn-ea"/>
                <a:sym typeface="+mn-lt"/>
              </a:rPr>
              <a:t>左圖</a:t>
            </a:r>
            <a:r>
              <a:rPr lang="en-US" altLang="zh-TW" sz="1000" dirty="0">
                <a:latin typeface="arial" panose="020B0604020202020204" pitchFamily="34" charset="0"/>
                <a:cs typeface="+mn-ea"/>
                <a:sym typeface="+mn-lt"/>
              </a:rPr>
              <a:t>)</a:t>
            </a:r>
            <a:r>
              <a:rPr lang="zh-TW" altLang="en-US" sz="1000" b="0" i="0" dirty="0">
                <a:effectLst/>
                <a:latin typeface="arial" panose="020B0604020202020204" pitchFamily="34" charset="0"/>
              </a:rPr>
              <a:t>，雖然大致上並無太大明顯的區別，</a:t>
            </a:r>
            <a:r>
              <a:rPr lang="zh-TW" altLang="en-US" sz="1000" dirty="0">
                <a:latin typeface="arial" panose="020B0604020202020204" pitchFamily="34" charset="0"/>
              </a:rPr>
              <a:t>但經過傅立葉轉換後的頻譜圖</a:t>
            </a:r>
            <a:r>
              <a:rPr lang="en-US" altLang="zh-TW" sz="1000" dirty="0">
                <a:latin typeface="arial" panose="020B0604020202020204" pitchFamily="34" charset="0"/>
              </a:rPr>
              <a:t>(</a:t>
            </a:r>
            <a:r>
              <a:rPr lang="zh-TW" altLang="en-US" sz="1000" dirty="0">
                <a:latin typeface="arial" panose="020B0604020202020204" pitchFamily="34" charset="0"/>
              </a:rPr>
              <a:t>右圖</a:t>
            </a:r>
            <a:r>
              <a:rPr lang="en-US" altLang="zh-TW" sz="1000" dirty="0">
                <a:latin typeface="arial" panose="020B0604020202020204" pitchFamily="34" charset="0"/>
              </a:rPr>
              <a:t>)</a:t>
            </a:r>
            <a:r>
              <a:rPr lang="zh-TW" altLang="en-US" sz="1000" dirty="0">
                <a:latin typeface="arial" panose="020B0604020202020204" pitchFamily="34" charset="0"/>
              </a:rPr>
              <a:t>即可清楚看出兩聲道的不同</a:t>
            </a:r>
            <a:r>
              <a:rPr lang="zh-TW" altLang="en-US" sz="1000" b="0" i="0" dirty="0">
                <a:effectLst/>
                <a:latin typeface="arial" panose="020B0604020202020204" pitchFamily="34" charset="0"/>
              </a:rPr>
              <a:t>，且相對於鋼琴的頻譜圖，</a:t>
            </a:r>
            <a:r>
              <a:rPr lang="zh-TW" altLang="en-US" sz="1000" dirty="0">
                <a:latin typeface="arial" panose="020B0604020202020204" pitchFamily="34" charset="0"/>
              </a:rPr>
              <a:t>兩聲道的差別極大</a:t>
            </a:r>
            <a:endParaRPr lang="zh-CN" altLang="en-US" sz="1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1661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图片 137">
            <a:extLst>
              <a:ext uri="{FF2B5EF4-FFF2-40B4-BE49-F238E27FC236}">
                <a16:creationId xmlns:a16="http://schemas.microsoft.com/office/drawing/2014/main" id="{D17CA6A0-53A7-4AEB-9F1B-6A2B69D6ACF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691" y="-55586"/>
            <a:ext cx="3405940" cy="1099540"/>
          </a:xfrm>
          <a:prstGeom prst="rect">
            <a:avLst/>
          </a:prstGeom>
        </p:spPr>
      </p:pic>
      <p:sp>
        <p:nvSpPr>
          <p:cNvPr id="136" name="TextBox 11"/>
          <p:cNvSpPr txBox="1"/>
          <p:nvPr/>
        </p:nvSpPr>
        <p:spPr>
          <a:xfrm>
            <a:off x="517097" y="290597"/>
            <a:ext cx="2222110" cy="360112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Impact" panose="020B0806030902050204" pitchFamily="34" charset="0"/>
              </a:rPr>
              <a:t>交響音頻分析</a:t>
            </a:r>
            <a:endParaRPr lang="en-US" altLang="zh-CN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5" name="Title 1">
            <a:extLst>
              <a:ext uri="{FF2B5EF4-FFF2-40B4-BE49-F238E27FC236}">
                <a16:creationId xmlns:a16="http://schemas.microsoft.com/office/drawing/2014/main" id="{4EC6771F-D289-9738-6F68-0E8F3B18F1EA}"/>
              </a:ext>
            </a:extLst>
          </p:cNvPr>
          <p:cNvSpPr txBox="1">
            <a:spLocks/>
          </p:cNvSpPr>
          <p:nvPr/>
        </p:nvSpPr>
        <p:spPr>
          <a:xfrm>
            <a:off x="563180" y="1563638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62D18E-156D-8CA6-59C2-E75F644E5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90" y="1367255"/>
            <a:ext cx="3635055" cy="255292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F0E662F-D15A-9983-09A6-F76D0F5ADA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143" y="1540148"/>
            <a:ext cx="3779848" cy="2499577"/>
          </a:xfrm>
          <a:prstGeom prst="rect">
            <a:avLst/>
          </a:prstGeom>
        </p:spPr>
      </p:pic>
      <p:pic>
        <p:nvPicPr>
          <p:cNvPr id="9" name="mono">
            <a:hlinkClick r:id="" action="ppaction://media"/>
            <a:extLst>
              <a:ext uri="{FF2B5EF4-FFF2-40B4-BE49-F238E27FC236}">
                <a16:creationId xmlns:a16="http://schemas.microsoft.com/office/drawing/2014/main" id="{5272875C-E3DC-207E-2156-0803C26256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14995" y="226971"/>
            <a:ext cx="487363" cy="487363"/>
          </a:xfrm>
          <a:prstGeom prst="rect">
            <a:avLst/>
          </a:prstGeom>
        </p:spPr>
      </p:pic>
      <p:sp>
        <p:nvSpPr>
          <p:cNvPr id="13" name="ïšḻïďê-Rectangle 15">
            <a:extLst>
              <a:ext uri="{FF2B5EF4-FFF2-40B4-BE49-F238E27FC236}">
                <a16:creationId xmlns:a16="http://schemas.microsoft.com/office/drawing/2014/main" id="{88F06D5B-8EC6-2A94-F965-93B4DA8BA699}"/>
              </a:ext>
            </a:extLst>
          </p:cNvPr>
          <p:cNvSpPr>
            <a:spLocks/>
          </p:cNvSpPr>
          <p:nvPr/>
        </p:nvSpPr>
        <p:spPr bwMode="auto">
          <a:xfrm>
            <a:off x="481185" y="4146471"/>
            <a:ext cx="5855104" cy="904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tIns="0" rIns="144000" bIns="0" anchor="t" anchorCtr="0">
            <a:normAutofit/>
          </a:bodyPr>
          <a:lstStyle/>
          <a:p>
            <a:pPr lvl="0">
              <a:lnSpc>
                <a:spcPct val="150000"/>
              </a:lnSpc>
              <a:defRPr sz="1800"/>
            </a:pPr>
            <a:r>
              <a:rPr lang="zh-TW" altLang="en-US" sz="1000" dirty="0">
                <a:cs typeface="+mn-ea"/>
                <a:sym typeface="+mn-lt"/>
              </a:rPr>
              <a:t>由音頻中雖然聽到相對於前面兩個音頻較為吵雜的音頻</a:t>
            </a:r>
            <a:r>
              <a:rPr lang="zh-TW" altLang="en-US" sz="1000" b="0" i="0" dirty="0">
                <a:effectLst/>
                <a:latin typeface="arial" panose="020B0604020202020204" pitchFamily="34" charset="0"/>
              </a:rPr>
              <a:t>，</a:t>
            </a:r>
            <a:r>
              <a:rPr lang="zh-TW" altLang="en-US" sz="1000" dirty="0">
                <a:latin typeface="arial" panose="020B0604020202020204" pitchFamily="34" charset="0"/>
                <a:cs typeface="+mn-ea"/>
                <a:sym typeface="+mn-lt"/>
              </a:rPr>
              <a:t>但由兩張圖表可看出此音頻僅為單聲道</a:t>
            </a:r>
            <a:r>
              <a:rPr lang="zh-TW" altLang="en-US" sz="1000" b="0" i="0" dirty="0">
                <a:effectLst/>
                <a:latin typeface="arial" panose="020B0604020202020204" pitchFamily="34" charset="0"/>
              </a:rPr>
              <a:t>，因為</a:t>
            </a:r>
            <a:r>
              <a:rPr lang="zh-TW" altLang="en-US" sz="1000" dirty="0">
                <a:latin typeface="arial" panose="020B0604020202020204" pitchFamily="34" charset="0"/>
                <a:cs typeface="+mn-ea"/>
                <a:sym typeface="+mn-lt"/>
              </a:rPr>
              <a:t>左圖僅有一圖形呈現</a:t>
            </a:r>
            <a:r>
              <a:rPr lang="zh-TW" altLang="en-US" sz="1000" b="0" i="0" dirty="0">
                <a:effectLst/>
                <a:latin typeface="arial" panose="020B0604020202020204" pitchFamily="34" charset="0"/>
              </a:rPr>
              <a:t>，並不存在</a:t>
            </a:r>
            <a:r>
              <a:rPr lang="zh-TW" altLang="en-US" sz="1000" dirty="0">
                <a:latin typeface="arial" panose="020B0604020202020204" pitchFamily="34" charset="0"/>
              </a:rPr>
              <a:t>左右聲道</a:t>
            </a:r>
            <a:r>
              <a:rPr lang="zh-TW" altLang="en-US" sz="1000" b="0" i="0" dirty="0">
                <a:effectLst/>
                <a:latin typeface="arial" panose="020B0604020202020204" pitchFamily="34" charset="0"/>
              </a:rPr>
              <a:t>，</a:t>
            </a:r>
            <a:r>
              <a:rPr lang="zh-TW" altLang="en-US" sz="1000" dirty="0">
                <a:latin typeface="arial" panose="020B0604020202020204" pitchFamily="34" charset="0"/>
              </a:rPr>
              <a:t>經過傅立葉轉換後的頻譜圖</a:t>
            </a:r>
            <a:r>
              <a:rPr lang="en-US" altLang="zh-TW" sz="1000" dirty="0">
                <a:latin typeface="arial" panose="020B0604020202020204" pitchFamily="34" charset="0"/>
              </a:rPr>
              <a:t>(</a:t>
            </a:r>
            <a:r>
              <a:rPr lang="zh-TW" altLang="en-US" sz="1000" dirty="0">
                <a:latin typeface="arial" panose="020B0604020202020204" pitchFamily="34" charset="0"/>
              </a:rPr>
              <a:t>右圖</a:t>
            </a:r>
            <a:r>
              <a:rPr lang="en-US" altLang="zh-TW" sz="1000" dirty="0">
                <a:latin typeface="arial" panose="020B0604020202020204" pitchFamily="34" charset="0"/>
              </a:rPr>
              <a:t>)</a:t>
            </a:r>
            <a:r>
              <a:rPr lang="zh-TW" altLang="en-US" sz="1000" dirty="0">
                <a:latin typeface="arial" panose="020B0604020202020204" pitchFamily="34" charset="0"/>
              </a:rPr>
              <a:t>亦可看出</a:t>
            </a:r>
            <a:r>
              <a:rPr lang="zh-TW" altLang="en-US" sz="1000" dirty="0">
                <a:cs typeface="+mn-ea"/>
                <a:sym typeface="+mn-lt"/>
              </a:rPr>
              <a:t>相對於前面兩個音頻</a:t>
            </a:r>
            <a:r>
              <a:rPr lang="zh-TW" altLang="en-US" sz="1000" b="0" i="0" dirty="0">
                <a:effectLst/>
                <a:latin typeface="arial" panose="020B0604020202020204" pitchFamily="34" charset="0"/>
              </a:rPr>
              <a:t>，此音頻的頻譜圖較單一且平緩</a:t>
            </a:r>
            <a:endParaRPr lang="zh-CN" altLang="en-US" sz="1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7613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C2465B"/>
      </a:accent1>
      <a:accent2>
        <a:srgbClr val="4C8EA5"/>
      </a:accent2>
      <a:accent3>
        <a:srgbClr val="BD65A5"/>
      </a:accent3>
      <a:accent4>
        <a:srgbClr val="4F5778"/>
      </a:accent4>
      <a:accent5>
        <a:srgbClr val="C2465B"/>
      </a:accent5>
      <a:accent6>
        <a:srgbClr val="4C8EA5"/>
      </a:accent6>
      <a:hlink>
        <a:srgbClr val="BF0000"/>
      </a:hlink>
      <a:folHlink>
        <a:srgbClr val="393938"/>
      </a:folHlink>
    </a:clrScheme>
    <a:fontScheme name="atyqvpyl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4"/>
    </a:dk2>
    <a:lt2>
      <a:srgbClr val="F0F0F0"/>
    </a:lt2>
    <a:accent1>
      <a:srgbClr val="C2465B"/>
    </a:accent1>
    <a:accent2>
      <a:srgbClr val="4C8EA5"/>
    </a:accent2>
    <a:accent3>
      <a:srgbClr val="BD65A5"/>
    </a:accent3>
    <a:accent4>
      <a:srgbClr val="4F5778"/>
    </a:accent4>
    <a:accent5>
      <a:srgbClr val="C2465B"/>
    </a:accent5>
    <a:accent6>
      <a:srgbClr val="4C8EA5"/>
    </a:accent6>
    <a:hlink>
      <a:srgbClr val="BF0000"/>
    </a:hlink>
    <a:folHlink>
      <a:srgbClr val="39393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3627</TotalTime>
  <Words>324</Words>
  <Application>Microsoft Office PowerPoint</Application>
  <PresentationFormat>如螢幕大小 (16:9)</PresentationFormat>
  <Paragraphs>21</Paragraphs>
  <Slides>5</Slides>
  <Notes>1</Notes>
  <HiddenSlides>0</HiddenSlides>
  <MMClips>3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2" baseType="lpstr">
      <vt:lpstr>微软雅黑</vt:lpstr>
      <vt:lpstr>微软雅黑</vt:lpstr>
      <vt:lpstr>Arial</vt:lpstr>
      <vt:lpstr>Arial</vt:lpstr>
      <vt:lpstr>Calibri</vt:lpstr>
      <vt:lpstr>Impact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简洁水彩</dc:title>
  <dc:creator>第一PPT</dc:creator>
  <cp:keywords>www.1ppt.com</cp:keywords>
  <dc:description>www.1ppt.com</dc:description>
  <cp:lastModifiedBy>黃子庭</cp:lastModifiedBy>
  <cp:revision>350</cp:revision>
  <dcterms:created xsi:type="dcterms:W3CDTF">2015-12-11T17:46:17Z</dcterms:created>
  <dcterms:modified xsi:type="dcterms:W3CDTF">2022-06-13T21:31:04Z</dcterms:modified>
</cp:coreProperties>
</file>